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61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22"/>
    <p:restoredTop sz="96405"/>
  </p:normalViewPr>
  <p:slideViewPr>
    <p:cSldViewPr snapToGrid="0">
      <p:cViewPr varScale="1">
        <p:scale>
          <a:sx n="96" d="100"/>
          <a:sy n="96" d="100"/>
        </p:scale>
        <p:origin x="2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2A15-5DBB-F74A-909F-0471B1CCE8E3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4358D-359D-DF4D-B16A-6BA48F09DF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84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2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4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0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7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2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79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A109BD63-ADAA-5D62-32A2-B3148DCF1C0A}"/>
              </a:ext>
            </a:extLst>
          </p:cNvPr>
          <p:cNvGrpSpPr/>
          <p:nvPr/>
        </p:nvGrpSpPr>
        <p:grpSpPr>
          <a:xfrm>
            <a:off x="4507260" y="1898936"/>
            <a:ext cx="1722446" cy="671048"/>
            <a:chOff x="6044224" y="1744295"/>
            <a:chExt cx="1722446" cy="671048"/>
          </a:xfrm>
        </p:grpSpPr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8282F555-D33B-0EB7-DFBB-56EE7694C155}"/>
                </a:ext>
              </a:extLst>
            </p:cNvPr>
            <p:cNvSpPr txBox="1"/>
            <p:nvPr/>
          </p:nvSpPr>
          <p:spPr>
            <a:xfrm>
              <a:off x="6295113" y="1911552"/>
              <a:ext cx="219612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ja-JP" sz="1100" b="1" dirty="0" err="1">
                  <a:solidFill>
                    <a:srgbClr val="0432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ura</a:t>
              </a:r>
              <a:endParaRPr kumimoji="1" lang="ja-JP" altLang="en-US" sz="1100" b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8A044428-5BB5-0C2B-4611-2D19D52C12BB}"/>
                </a:ext>
              </a:extLst>
            </p:cNvPr>
            <p:cNvSpPr/>
            <p:nvPr/>
          </p:nvSpPr>
          <p:spPr>
            <a:xfrm>
              <a:off x="6044224" y="1976959"/>
              <a:ext cx="69249" cy="69249"/>
            </a:xfrm>
            <a:prstGeom prst="rect">
              <a:avLst/>
            </a:prstGeom>
            <a:solidFill>
              <a:srgbClr val="0432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 b="1">
                <a:solidFill>
                  <a:srgbClr val="0432FF"/>
                </a:solidFill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02F3DB5E-EC16-DE48-60E0-BBE67EFC9B7A}"/>
                </a:ext>
              </a:extLst>
            </p:cNvPr>
            <p:cNvSpPr txBox="1"/>
            <p:nvPr/>
          </p:nvSpPr>
          <p:spPr>
            <a:xfrm>
              <a:off x="6295113" y="2078809"/>
              <a:ext cx="423193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ja-JP" sz="1100" b="1" dirty="0" err="1">
                  <a:solidFill>
                    <a:srgbClr val="FFC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omote</a:t>
              </a:r>
              <a:endParaRPr kumimoji="1" lang="ja-JP" altLang="en-US" sz="1100" b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67EDEBFA-03F1-90A9-495A-D9F337077883}"/>
                </a:ext>
              </a:extLst>
            </p:cNvPr>
            <p:cNvSpPr/>
            <p:nvPr/>
          </p:nvSpPr>
          <p:spPr>
            <a:xfrm>
              <a:off x="6044224" y="2128823"/>
              <a:ext cx="69249" cy="6924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 b="1">
                <a:solidFill>
                  <a:srgbClr val="0432FF"/>
                </a:solidFill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CD8F77E9-3EFB-2A56-3551-342D54B2CAD5}"/>
                </a:ext>
              </a:extLst>
            </p:cNvPr>
            <p:cNvSpPr txBox="1"/>
            <p:nvPr/>
          </p:nvSpPr>
          <p:spPr>
            <a:xfrm>
              <a:off x="6295113" y="2246066"/>
              <a:ext cx="322204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ja-JP" sz="11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yaku</a:t>
              </a:r>
              <a:endParaRPr kumimoji="1" lang="ja-JP" altLang="en-US" sz="11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1C1C5B62-4952-C9A6-2EF1-737B7D31D48B}"/>
                </a:ext>
              </a:extLst>
            </p:cNvPr>
            <p:cNvSpPr/>
            <p:nvPr/>
          </p:nvSpPr>
          <p:spPr>
            <a:xfrm>
              <a:off x="6044224" y="2296080"/>
              <a:ext cx="69249" cy="6924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 b="1">
                <a:solidFill>
                  <a:srgbClr val="0432FF"/>
                </a:solidFill>
              </a:endParaRPr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691EF2C0-B88C-7776-6755-4EB3F499BAAB}"/>
                </a:ext>
              </a:extLst>
            </p:cNvPr>
            <p:cNvGrpSpPr/>
            <p:nvPr/>
          </p:nvGrpSpPr>
          <p:grpSpPr>
            <a:xfrm>
              <a:off x="6044224" y="1744295"/>
              <a:ext cx="1722446" cy="169277"/>
              <a:chOff x="5069594" y="1738820"/>
              <a:chExt cx="1722446" cy="169277"/>
            </a:xfrm>
          </p:grpSpPr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2FC9299B-5058-FCBA-36A0-4CD9BDE8192F}"/>
                  </a:ext>
                </a:extLst>
              </p:cNvPr>
              <p:cNvSpPr txBox="1"/>
              <p:nvPr/>
            </p:nvSpPr>
            <p:spPr>
              <a:xfrm>
                <a:off x="5320483" y="1738820"/>
                <a:ext cx="1471557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kumimoji="1" lang="en-US" altLang="ja-JP" sz="11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common garden (site)</a:t>
                </a:r>
                <a:endParaRPr kumimoji="1" lang="ja-JP" altLang="en-US" sz="1100" b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AEBA912F-02F9-41F7-23FE-B85923D3CB2D}"/>
                  </a:ext>
                </a:extLst>
              </p:cNvPr>
              <p:cNvSpPr/>
              <p:nvPr/>
            </p:nvSpPr>
            <p:spPr>
              <a:xfrm>
                <a:off x="5069594" y="1805682"/>
                <a:ext cx="69249" cy="69249"/>
              </a:xfrm>
              <a:prstGeom prst="rect">
                <a:avLst/>
              </a:prstGeom>
              <a:solidFill>
                <a:srgbClr val="73FB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 b="1"/>
              </a:p>
            </p:txBody>
          </p:sp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BB05B14D-513B-86C5-5B42-EA250B6B684A}"/>
                  </a:ext>
                </a:extLst>
              </p:cNvPr>
              <p:cNvSpPr/>
              <p:nvPr/>
            </p:nvSpPr>
            <p:spPr>
              <a:xfrm>
                <a:off x="5160413" y="1805682"/>
                <a:ext cx="69249" cy="6924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 b="1"/>
              </a:p>
            </p:txBody>
          </p:sp>
        </p:grp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00C1EF6-7F60-81D3-3DA0-7BDB151C27D8}"/>
              </a:ext>
            </a:extLst>
          </p:cNvPr>
          <p:cNvSpPr txBox="1"/>
          <p:nvPr/>
        </p:nvSpPr>
        <p:spPr>
          <a:xfrm>
            <a:off x="632999" y="7121523"/>
            <a:ext cx="559670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400" b="1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S1 Fig. Climatic differences between the locations of source populations and common gardens. 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PCA was conducted using 19 climatic variables obtained from </a:t>
            </a:r>
            <a:r>
              <a:rPr lang="en-US" altLang="ja-JP" sz="1400" kern="1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WorldClim</a:t>
            </a:r>
            <a:r>
              <a:rPr lang="en-US" altLang="ja-JP" sz="1400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[26] or calculated from current climate data retrieved from AMGSD (denoted by _C). Source populations are color-coded by genetic group: blue (</a:t>
            </a:r>
            <a:r>
              <a:rPr lang="en-US" altLang="ja-JP" sz="1400" kern="1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ura-sugi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), yellow (</a:t>
            </a:r>
            <a:r>
              <a:rPr lang="en-US" altLang="ja-JP" sz="1400" kern="1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omote-sugi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), and red (</a:t>
            </a:r>
            <a:r>
              <a:rPr lang="en-US" altLang="ja-JP" sz="1400" kern="1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yaku-sugi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). Common garden sites are shown in dark green (growth period) and light green (past climate).</a:t>
            </a:r>
            <a:endParaRPr lang="ja-JP" altLang="ja-JP" sz="1400" kern="10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1430B3DE-D981-E6B2-F962-5EB67C5B16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791" r="12563"/>
          <a:stretch>
            <a:fillRect/>
          </a:stretch>
        </p:blipFill>
        <p:spPr>
          <a:xfrm>
            <a:off x="457200" y="702364"/>
            <a:ext cx="5596707" cy="61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03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4904</TotalTime>
  <Words>91</Words>
  <Application>Microsoft Macintosh PowerPoint</Application>
  <PresentationFormat>画面に合わせる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游ゴシック</vt:lpstr>
      <vt:lpstr>游明朝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/>
  <cp:keywords/>
  <dc:description/>
  <cp:lastModifiedBy>Ihara Tokuko</cp:lastModifiedBy>
  <cp:revision>83</cp:revision>
  <cp:lastPrinted>2023-10-10T08:11:58Z</cp:lastPrinted>
  <dcterms:created xsi:type="dcterms:W3CDTF">2023-07-12T06:47:41Z</dcterms:created>
  <dcterms:modified xsi:type="dcterms:W3CDTF">2025-08-29T07:18:49Z</dcterms:modified>
  <cp:category/>
</cp:coreProperties>
</file>